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3"/>
  </p:notesMasterIdLst>
  <p:sldIdLst>
    <p:sldId id="431" r:id="rId2"/>
    <p:sldId id="460" r:id="rId3"/>
    <p:sldId id="440" r:id="rId4"/>
    <p:sldId id="434" r:id="rId5"/>
    <p:sldId id="427" r:id="rId6"/>
    <p:sldId id="429" r:id="rId7"/>
    <p:sldId id="428" r:id="rId8"/>
    <p:sldId id="436" r:id="rId9"/>
    <p:sldId id="442" r:id="rId10"/>
    <p:sldId id="438" r:id="rId11"/>
    <p:sldId id="408" r:id="rId12"/>
    <p:sldId id="409" r:id="rId13"/>
    <p:sldId id="410" r:id="rId14"/>
    <p:sldId id="411" r:id="rId15"/>
    <p:sldId id="412" r:id="rId16"/>
    <p:sldId id="413" r:id="rId17"/>
    <p:sldId id="414" r:id="rId18"/>
    <p:sldId id="416" r:id="rId19"/>
    <p:sldId id="461" r:id="rId20"/>
    <p:sldId id="462" r:id="rId21"/>
    <p:sldId id="451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339966"/>
    <a:srgbClr val="000000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7" autoAdjust="0"/>
    <p:restoredTop sz="94585" autoAdjust="0"/>
  </p:normalViewPr>
  <p:slideViewPr>
    <p:cSldViewPr>
      <p:cViewPr>
        <p:scale>
          <a:sx n="100" d="100"/>
          <a:sy n="100" d="100"/>
        </p:scale>
        <p:origin x="-44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C98B6E-9CF3-4196-87EC-C8F419191D9B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E7C795-606B-466B-AB94-8ED6E061AA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CCFF"/>
            </a:gs>
            <a:gs pos="50000">
              <a:schemeClr val="bg1"/>
            </a:gs>
            <a:gs pos="100000">
              <a:srgbClr val="99CC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2438400"/>
            <a:ext cx="9144000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Wavewin Sniffer 24</a:t>
            </a:r>
            <a:b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</a:br>
            <a:r>
              <a:rPr lang="en-US" sz="2800" b="1" i="1" dirty="0" smtClean="0">
                <a:latin typeface="Georgia" pitchFamily="18" charset="0"/>
              </a:rPr>
              <a:t>Configuration &amp; Polling Software </a:t>
            </a:r>
          </a:p>
          <a:p>
            <a:pPr algn="ctr">
              <a:spcBef>
                <a:spcPct val="50000"/>
              </a:spcBef>
            </a:pPr>
            <a:r>
              <a:rPr lang="en-US" sz="2800" b="1" i="1" dirty="0" smtClean="0">
                <a:latin typeface="Georgia" pitchFamily="18" charset="0"/>
              </a:rPr>
              <a:t>(</a:t>
            </a:r>
            <a:r>
              <a:rPr lang="en-US" sz="2800" b="1" i="1" dirty="0" err="1" smtClean="0">
                <a:latin typeface="Georgia" pitchFamily="18" charset="0"/>
              </a:rPr>
              <a:t>Wavewin</a:t>
            </a:r>
            <a:r>
              <a:rPr lang="en-US" sz="2800" b="1" i="1" smtClean="0">
                <a:latin typeface="Georgia" pitchFamily="18" charset="0"/>
              </a:rPr>
              <a:t> Sniffer </a:t>
            </a:r>
            <a:r>
              <a:rPr lang="en-US" sz="2800" b="1" i="1" dirty="0" smtClean="0">
                <a:latin typeface="Georgia" pitchFamily="18" charset="0"/>
              </a:rPr>
              <a:t>Operations Guide)</a:t>
            </a:r>
            <a:endParaRPr lang="en-US" sz="28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2438400"/>
            <a:ext cx="914400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Example of Triggering </a:t>
            </a:r>
            <a:b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</a:br>
            <a:r>
              <a:rPr lang="en-US" sz="2800" b="1" i="1" dirty="0" smtClean="0">
                <a:latin typeface="Georgia" pitchFamily="18" charset="0"/>
              </a:rPr>
              <a:t>How to configure </a:t>
            </a:r>
            <a:r>
              <a:rPr lang="en-US" sz="2800" b="1" i="1" dirty="0" err="1" smtClean="0">
                <a:latin typeface="Georgia" pitchFamily="18" charset="0"/>
              </a:rPr>
              <a:t>Wavewin</a:t>
            </a:r>
            <a:r>
              <a:rPr lang="en-US" sz="2800" b="1" i="1" dirty="0" smtClean="0">
                <a:latin typeface="Georgia" pitchFamily="18" charset="0"/>
              </a:rPr>
              <a:t> Sniffer to </a:t>
            </a:r>
          </a:p>
          <a:p>
            <a:pPr algn="ctr"/>
            <a:r>
              <a:rPr lang="en-US" sz="2800" b="1" i="1" dirty="0" smtClean="0">
                <a:latin typeface="Georgia" pitchFamily="18" charset="0"/>
              </a:rPr>
              <a:t>trigger at 5.0 Amps RMS </a:t>
            </a:r>
          </a:p>
          <a:p>
            <a:pPr algn="ctr"/>
            <a:r>
              <a:rPr lang="en-US" sz="2800" b="1" i="1" dirty="0" smtClean="0">
                <a:latin typeface="Georgia" pitchFamily="18" charset="0"/>
              </a:rPr>
              <a:t>with Hysteresis region of 1.0 Amps and</a:t>
            </a:r>
          </a:p>
          <a:p>
            <a:pPr algn="ctr"/>
            <a:r>
              <a:rPr lang="en-US" sz="2800" b="1" i="1" dirty="0" smtClean="0">
                <a:latin typeface="Georgia" pitchFamily="18" charset="0"/>
              </a:rPr>
              <a:t>a duration of 2 ms. </a:t>
            </a:r>
            <a:r>
              <a:rPr lang="en-US" sz="2800" dirty="0" smtClean="0">
                <a:latin typeface="Georgia" pitchFamily="18" charset="0"/>
              </a:rPr>
              <a:t> </a:t>
            </a:r>
            <a:r>
              <a:rPr lang="en-US" sz="2800" b="1" i="1" dirty="0" smtClean="0">
                <a:latin typeface="Georgia" pitchFamily="18" charset="0"/>
              </a:rPr>
              <a:t>  </a:t>
            </a:r>
          </a:p>
          <a:p>
            <a:pPr algn="ctr">
              <a:spcBef>
                <a:spcPct val="50000"/>
              </a:spcBef>
            </a:pPr>
            <a:endParaRPr lang="en-US" sz="28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ap Data3-Trig Val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61722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1: </a:t>
            </a:r>
            <a:r>
              <a:rPr lang="en-US" sz="2400" i="1" dirty="0" smtClean="0">
                <a:latin typeface="Georgia" pitchFamily="18" charset="0"/>
                <a:cs typeface="Arial" charset="0"/>
              </a:rPr>
              <a:t>Enter “5” in “Trigger Value” field.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6" name="Line 5"/>
          <p:cNvSpPr>
            <a:spLocks noChangeShapeType="1"/>
          </p:cNvSpPr>
          <p:nvPr/>
        </p:nvSpPr>
        <p:spPr bwMode="auto">
          <a:xfrm flipH="1">
            <a:off x="304800" y="2209800"/>
            <a:ext cx="1371600" cy="1600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1609725" y="1828800"/>
            <a:ext cx="1066800" cy="6096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ap Data4-Trig Type.b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64008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2: </a:t>
            </a:r>
            <a:r>
              <a:rPr lang="en-US" sz="2400" i="1" dirty="0" smtClean="0">
                <a:latin typeface="Georgia" pitchFamily="18" charset="0"/>
              </a:rPr>
              <a:t>From the drop down list, s</a:t>
            </a:r>
            <a:r>
              <a:rPr lang="en-US" sz="2400" i="1" dirty="0" smtClean="0">
                <a:latin typeface="Georgia" pitchFamily="18" charset="0"/>
                <a:cs typeface="Arial" charset="0"/>
              </a:rPr>
              <a:t>elect RMS. 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6" name="Line 5"/>
          <p:cNvSpPr>
            <a:spLocks noChangeShapeType="1"/>
          </p:cNvSpPr>
          <p:nvPr/>
        </p:nvSpPr>
        <p:spPr bwMode="auto">
          <a:xfrm flipH="1">
            <a:off x="304800" y="2133600"/>
            <a:ext cx="1981200" cy="1676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2305050" y="1866900"/>
            <a:ext cx="1066800" cy="6477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ap Data5-Trig Dur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54102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3: </a:t>
            </a:r>
            <a:r>
              <a:rPr lang="en-US" sz="2400" i="1" dirty="0" smtClean="0">
                <a:latin typeface="Georgia" pitchFamily="18" charset="0"/>
                <a:cs typeface="Arial" charset="0"/>
              </a:rPr>
              <a:t>Enter “2” in “Duration” field.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6" name="Line 5"/>
          <p:cNvSpPr>
            <a:spLocks noChangeShapeType="1"/>
          </p:cNvSpPr>
          <p:nvPr/>
        </p:nvSpPr>
        <p:spPr bwMode="auto">
          <a:xfrm flipH="1">
            <a:off x="304800" y="2133600"/>
            <a:ext cx="2590800" cy="1676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2895600" y="1866900"/>
            <a:ext cx="1066800" cy="6477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9450" y="2257425"/>
            <a:ext cx="304800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ap Data6-Trig Region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6324600" cy="830997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4: </a:t>
            </a:r>
            <a:r>
              <a:rPr lang="en-US" sz="2400" i="1" dirty="0" smtClean="0">
                <a:latin typeface="Georgia" pitchFamily="18" charset="0"/>
              </a:rPr>
              <a:t>Enter “0.5” in “Upper Hysteresis” &amp; “0.5” in “Lower Hysteresis” fields. 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6" name="Line 5"/>
          <p:cNvSpPr>
            <a:spLocks noChangeShapeType="1"/>
          </p:cNvSpPr>
          <p:nvPr/>
        </p:nvSpPr>
        <p:spPr bwMode="auto">
          <a:xfrm flipH="1">
            <a:off x="304800" y="2133600"/>
            <a:ext cx="3200400" cy="1676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3514725" y="1800225"/>
            <a:ext cx="1371600" cy="6858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ap Data6-Trig Region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7543800" cy="1200329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5: </a:t>
            </a:r>
            <a:r>
              <a:rPr lang="en-US" sz="2400" i="1" dirty="0" smtClean="0">
                <a:latin typeface="Georgia" pitchFamily="18" charset="0"/>
                <a:cs typeface="Arial" charset="0"/>
              </a:rPr>
              <a:t>Select “</a:t>
            </a:r>
            <a:r>
              <a:rPr lang="en-US" sz="2400" i="1" dirty="0" smtClean="0">
                <a:latin typeface="Georgia" pitchFamily="18" charset="0"/>
              </a:rPr>
              <a:t>Absolute”</a:t>
            </a:r>
            <a:r>
              <a:rPr lang="en-US" sz="2400" dirty="0" smtClean="0"/>
              <a:t> </a:t>
            </a:r>
            <a:r>
              <a:rPr lang="en-US" sz="2400" i="1" dirty="0" smtClean="0">
                <a:latin typeface="Georgia" pitchFamily="18" charset="0"/>
                <a:cs typeface="Arial" charset="0"/>
              </a:rPr>
              <a:t>checkbox. </a:t>
            </a:r>
            <a:r>
              <a:rPr lang="en-US" sz="2400" i="1" dirty="0" smtClean="0">
                <a:latin typeface="Georgia" pitchFamily="18" charset="0"/>
              </a:rPr>
              <a:t>This field is helpful in case the sensor was mistakenly mounted in the reverse direction. 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6" name="Line 5"/>
          <p:cNvSpPr>
            <a:spLocks noChangeShapeType="1"/>
          </p:cNvSpPr>
          <p:nvPr/>
        </p:nvSpPr>
        <p:spPr bwMode="auto">
          <a:xfrm flipH="1">
            <a:off x="304800" y="2133600"/>
            <a:ext cx="4114800" cy="1676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4419600" y="1828800"/>
            <a:ext cx="990600" cy="6096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ap Data6-Trig Region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70866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6: </a:t>
            </a:r>
            <a:r>
              <a:rPr lang="en-US" sz="2400" i="1" dirty="0" smtClean="0">
                <a:latin typeface="Georgia" pitchFamily="18" charset="0"/>
                <a:cs typeface="Arial" charset="0"/>
              </a:rPr>
              <a:t>Select “&gt;” from “Operator”</a:t>
            </a:r>
            <a:r>
              <a:rPr lang="en-US" sz="2400" i="1" dirty="0" smtClean="0">
                <a:latin typeface="Georgia" pitchFamily="18" charset="0"/>
              </a:rPr>
              <a:t> drop down list.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6" name="Line 5"/>
          <p:cNvSpPr>
            <a:spLocks noChangeShapeType="1"/>
          </p:cNvSpPr>
          <p:nvPr/>
        </p:nvSpPr>
        <p:spPr bwMode="auto">
          <a:xfrm flipH="1">
            <a:off x="304800" y="2133600"/>
            <a:ext cx="4572000" cy="1676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4876800" y="1828800"/>
            <a:ext cx="990600" cy="6858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ap Data7-Trig Sav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65532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7:</a:t>
            </a: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</a:rPr>
              <a:t> </a:t>
            </a:r>
            <a:r>
              <a:rPr lang="en-US" sz="2400" i="1" dirty="0" smtClean="0">
                <a:latin typeface="Georgia" pitchFamily="18" charset="0"/>
              </a:rPr>
              <a:t>Save the active configuration to disk.</a:t>
            </a:r>
            <a:r>
              <a:rPr lang="en-US" sz="2400" dirty="0" smtClean="0">
                <a:latin typeface="Georgia" pitchFamily="18" charset="0"/>
              </a:rPr>
              <a:t> 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6" name="Line 5"/>
          <p:cNvSpPr>
            <a:spLocks noChangeShapeType="1"/>
          </p:cNvSpPr>
          <p:nvPr/>
        </p:nvSpPr>
        <p:spPr bwMode="auto">
          <a:xfrm flipH="1" flipV="1">
            <a:off x="304800" y="4267200"/>
            <a:ext cx="3048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581025" y="6000750"/>
            <a:ext cx="990600" cy="55245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ap Data7-Trig Sav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45720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8:</a:t>
            </a: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</a:rPr>
              <a:t> </a:t>
            </a:r>
            <a:r>
              <a:rPr lang="en-US" sz="2400" i="1" dirty="0" smtClean="0">
                <a:latin typeface="Georgia" pitchFamily="18" charset="0"/>
              </a:rPr>
              <a:t>Click “File Properties”.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6" name="Line 5"/>
          <p:cNvSpPr>
            <a:spLocks noChangeShapeType="1"/>
          </p:cNvSpPr>
          <p:nvPr/>
        </p:nvSpPr>
        <p:spPr bwMode="auto">
          <a:xfrm flipH="1" flipV="1">
            <a:off x="304800" y="4267200"/>
            <a:ext cx="13716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1514475" y="6000750"/>
            <a:ext cx="990600" cy="55245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ap Data6-Trig Region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3429000" cy="1569660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9:</a:t>
            </a: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</a:rPr>
              <a:t> </a:t>
            </a:r>
            <a:r>
              <a:rPr lang="en-US" sz="2400" i="1" dirty="0" smtClean="0">
                <a:latin typeface="Georgia" pitchFamily="18" charset="0"/>
                <a:cs typeface="Arial" charset="0"/>
              </a:rPr>
              <a:t>For trigger data capture, uncheck “Save Continuous”. Then click “OK”.</a:t>
            </a:r>
            <a:endParaRPr lang="en-US" sz="2400" i="1" dirty="0">
              <a:latin typeface="Georg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966788"/>
            <a:ext cx="424815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4667250" y="1781175"/>
            <a:ext cx="1219200" cy="733425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 flipH="1">
            <a:off x="304800" y="2133600"/>
            <a:ext cx="4343400" cy="1676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2438400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Operations Guide Content</a:t>
            </a:r>
            <a:b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</a:br>
            <a:r>
              <a:rPr lang="en-US" sz="2800" b="1" i="1" dirty="0" smtClean="0">
                <a:latin typeface="Georgia" pitchFamily="18" charset="0"/>
              </a:rPr>
              <a:t>Capturing Data </a:t>
            </a:r>
            <a:endParaRPr lang="en-US" sz="28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ap Data6-Trig Region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69342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10: </a:t>
            </a:r>
            <a:r>
              <a:rPr lang="en-US" sz="2400" i="1" dirty="0" smtClean="0">
                <a:latin typeface="Georgia" pitchFamily="18" charset="0"/>
              </a:rPr>
              <a:t>Click “</a:t>
            </a:r>
            <a:r>
              <a:rPr lang="en-US" sz="2400" i="1" smtClean="0">
                <a:latin typeface="Georgia" pitchFamily="18" charset="0"/>
              </a:rPr>
              <a:t>Start Recorder” </a:t>
            </a:r>
            <a:r>
              <a:rPr lang="en-US" sz="2400" i="1" dirty="0" smtClean="0">
                <a:latin typeface="Georgia" pitchFamily="18" charset="0"/>
              </a:rPr>
              <a:t>to begin polling.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6" name="Line 5"/>
          <p:cNvSpPr>
            <a:spLocks noChangeShapeType="1"/>
          </p:cNvSpPr>
          <p:nvPr/>
        </p:nvSpPr>
        <p:spPr bwMode="auto">
          <a:xfrm flipH="1" flipV="1">
            <a:off x="304800" y="4267200"/>
            <a:ext cx="7620000" cy="990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7877175" y="5114925"/>
            <a:ext cx="990600" cy="55245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76200" y="3087469"/>
            <a:ext cx="8991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 i="1" dirty="0">
                <a:solidFill>
                  <a:srgbClr val="333399"/>
                </a:solidFill>
                <a:latin typeface="Georgia" pitchFamily="18" charset="0"/>
              </a:rPr>
              <a:t>End of </a:t>
            </a:r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Operations Guide</a:t>
            </a:r>
            <a:endParaRPr lang="en-US" sz="3600" b="1" i="1" dirty="0">
              <a:solidFill>
                <a:srgbClr val="333399"/>
              </a:solidFill>
              <a:latin typeface="Georgia" pitchFamily="18" charset="0"/>
            </a:endParaRPr>
          </a:p>
        </p:txBody>
      </p:sp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2438401"/>
            <a:ext cx="914400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Capturing Data</a:t>
            </a:r>
          </a:p>
          <a:p>
            <a:pPr algn="ctr">
              <a:spcBef>
                <a:spcPct val="50000"/>
              </a:spcBef>
            </a:pPr>
            <a:r>
              <a:rPr lang="en-US" sz="2800" b="1" i="1" dirty="0" smtClean="0">
                <a:latin typeface="Georgia" pitchFamily="18" charset="0"/>
              </a:rPr>
              <a:t>Run the </a:t>
            </a:r>
            <a:r>
              <a:rPr lang="en-US" sz="2800" b="1" i="1" dirty="0" err="1" smtClean="0">
                <a:latin typeface="Georgia" pitchFamily="18" charset="0"/>
              </a:rPr>
              <a:t>Wavewin</a:t>
            </a:r>
            <a:r>
              <a:rPr lang="en-US" sz="2800" b="1" i="1" dirty="0" smtClean="0">
                <a:latin typeface="Georgia" pitchFamily="18" charset="0"/>
              </a:rPr>
              <a:t> Sniffer Software</a:t>
            </a:r>
            <a:endParaRPr lang="en-US" sz="2800" b="1" i="1" dirty="0">
              <a:latin typeface="Georgia" pitchFamily="18" charset="0"/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H="1" flipV="1">
            <a:off x="4483100" y="4888468"/>
            <a:ext cx="698500" cy="920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181600" y="5802868"/>
            <a:ext cx="3505200" cy="369332"/>
          </a:xfrm>
          <a:prstGeom prst="rect">
            <a:avLst/>
          </a:prstGeom>
          <a:noFill/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Georgia" pitchFamily="18" charset="0"/>
                <a:cs typeface="Arial" charset="0"/>
              </a:rPr>
              <a:t>Double Click </a:t>
            </a:r>
            <a:r>
              <a:rPr lang="en-US" i="1" dirty="0" smtClean="0">
                <a:latin typeface="Georgia" pitchFamily="18" charset="0"/>
                <a:cs typeface="Arial" charset="0"/>
              </a:rPr>
              <a:t>“</a:t>
            </a:r>
            <a:r>
              <a:rPr lang="en-US" i="1" dirty="0" err="1" smtClean="0">
                <a:latin typeface="Georgia" pitchFamily="18" charset="0"/>
                <a:cs typeface="Arial" charset="0"/>
              </a:rPr>
              <a:t>Wavewin</a:t>
            </a:r>
            <a:r>
              <a:rPr lang="en-US" i="1" dirty="0" smtClean="0">
                <a:latin typeface="Georgia" pitchFamily="18" charset="0"/>
                <a:cs typeface="Arial" charset="0"/>
              </a:rPr>
              <a:t> Sniffer</a:t>
            </a:r>
            <a:r>
              <a:rPr lang="en-US" i="1" dirty="0" smtClean="0">
                <a:latin typeface="Georgia" pitchFamily="18" charset="0"/>
                <a:cs typeface="Arial" charset="0"/>
              </a:rPr>
              <a:t>”.</a:t>
            </a:r>
            <a:endParaRPr lang="en-US" i="1" dirty="0">
              <a:latin typeface="Georgia" pitchFamily="18" charset="0"/>
              <a:cs typeface="Arial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9337" y="3926443"/>
            <a:ext cx="863663" cy="96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2438400"/>
            <a:ext cx="9144000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Capturing Data</a:t>
            </a:r>
            <a:b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</a:br>
            <a:r>
              <a:rPr lang="en-US" sz="2800" b="1" i="1" dirty="0" smtClean="0">
                <a:latin typeface="Georgia" pitchFamily="18" charset="0"/>
              </a:rPr>
              <a:t>Continuous Data Capture &amp;</a:t>
            </a:r>
          </a:p>
          <a:p>
            <a:pPr algn="ctr"/>
            <a:r>
              <a:rPr lang="en-US" sz="2800" b="1" i="1" dirty="0" smtClean="0">
                <a:latin typeface="Georgia" pitchFamily="18" charset="0"/>
              </a:rPr>
              <a:t>Trigger Data Capture</a:t>
            </a:r>
          </a:p>
          <a:p>
            <a:pPr algn="ctr">
              <a:spcBef>
                <a:spcPct val="50000"/>
              </a:spcBef>
            </a:pPr>
            <a:endParaRPr lang="en-US" sz="2800" b="1" i="1" dirty="0" smtClean="0">
              <a:latin typeface="Georgia" pitchFamily="18" charset="0"/>
            </a:endParaRPr>
          </a:p>
          <a:p>
            <a:pPr marL="342900" indent="-342900" algn="ctr"/>
            <a:r>
              <a:rPr lang="en-US" sz="2800" b="1" i="1" dirty="0" smtClean="0">
                <a:latin typeface="Georgia" pitchFamily="18" charset="0"/>
              </a:rPr>
              <a:t>Place the sensor in </a:t>
            </a:r>
          </a:p>
          <a:p>
            <a:pPr marL="342900" indent="-342900" algn="ctr"/>
            <a:r>
              <a:rPr lang="en-US" sz="2800" b="1" i="1" dirty="0" smtClean="0">
                <a:latin typeface="Georgia" pitchFamily="18" charset="0"/>
              </a:rPr>
              <a:t>the intended environment</a:t>
            </a:r>
          </a:p>
          <a:p>
            <a:pPr algn="ctr">
              <a:spcBef>
                <a:spcPct val="50000"/>
              </a:spcBef>
            </a:pPr>
            <a:endParaRPr lang="en-US" sz="28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ap Data1-Sensor Type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Line 5"/>
          <p:cNvSpPr>
            <a:spLocks noChangeShapeType="1"/>
          </p:cNvSpPr>
          <p:nvPr/>
        </p:nvSpPr>
        <p:spPr bwMode="auto">
          <a:xfrm flipH="1">
            <a:off x="304800" y="2667000"/>
            <a:ext cx="99060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4343400" cy="1015663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1: </a:t>
            </a:r>
            <a:r>
              <a:rPr lang="en-US" sz="2400" i="1" dirty="0" smtClean="0">
                <a:latin typeface="Georgia" pitchFamily="18" charset="0"/>
              </a:rPr>
              <a:t>Enter “Channel Title”. </a:t>
            </a:r>
          </a:p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2: </a:t>
            </a:r>
            <a:r>
              <a:rPr lang="en-US" sz="2400" i="1" dirty="0" smtClean="0">
                <a:latin typeface="Georgia" pitchFamily="18" charset="0"/>
                <a:cs typeface="Arial" charset="0"/>
              </a:rPr>
              <a:t>Select “Sensor Type”.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381000" y="1762125"/>
            <a:ext cx="2667000" cy="914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ap Data1-Sensor Type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1524000" y="5934075"/>
            <a:ext cx="990600" cy="6858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4267200" cy="1200329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</a:rPr>
              <a:t>Step 3:</a:t>
            </a:r>
            <a:r>
              <a:rPr lang="en-US" sz="2400" i="1" dirty="0" smtClean="0">
                <a:solidFill>
                  <a:srgbClr val="333399"/>
                </a:solidFill>
              </a:rPr>
              <a:t> </a:t>
            </a:r>
            <a:r>
              <a:rPr lang="en-US" sz="2400" i="1" dirty="0" smtClean="0">
                <a:latin typeface="Georgia" pitchFamily="18" charset="0"/>
                <a:cs typeface="Arial" charset="0"/>
              </a:rPr>
              <a:t>Click “File Properties” &amp; check “Save Continuous”. Then click “OK”.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3" name="Line 5"/>
          <p:cNvSpPr>
            <a:spLocks noChangeShapeType="1"/>
          </p:cNvSpPr>
          <p:nvPr/>
        </p:nvSpPr>
        <p:spPr bwMode="auto">
          <a:xfrm flipH="1" flipV="1">
            <a:off x="304798" y="5029200"/>
            <a:ext cx="1295401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9625" y="957263"/>
            <a:ext cx="4295775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4724400" y="1828800"/>
            <a:ext cx="17526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H="1">
            <a:off x="304800" y="2057400"/>
            <a:ext cx="4419600" cy="1752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ap Data1-Sensor Type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7877175" y="5048250"/>
            <a:ext cx="990600" cy="6858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65532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4: </a:t>
            </a:r>
            <a:r>
              <a:rPr lang="en-US" sz="2400" i="1" dirty="0" smtClean="0">
                <a:latin typeface="Georgia" pitchFamily="18" charset="0"/>
                <a:cs typeface="Arial" charset="0"/>
              </a:rPr>
              <a:t>T</a:t>
            </a:r>
            <a:r>
              <a:rPr lang="en-US" sz="2400" i="1" dirty="0" smtClean="0">
                <a:latin typeface="Georgia" pitchFamily="18" charset="0"/>
              </a:rPr>
              <a:t>o begin polling click “Start Recorder”.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 flipH="1" flipV="1">
            <a:off x="304800" y="4267200"/>
            <a:ext cx="7620000" cy="990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457200"/>
            <a:ext cx="9144000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Triggering</a:t>
            </a:r>
            <a:b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</a:br>
            <a:r>
              <a:rPr lang="en-US" sz="2800" b="1" i="1" dirty="0" smtClean="0">
                <a:latin typeface="Georgia" pitchFamily="18" charset="0"/>
              </a:rPr>
              <a:t> </a:t>
            </a:r>
            <a:r>
              <a:rPr lang="en-US" sz="2800" b="1" i="1" dirty="0" err="1" smtClean="0">
                <a:latin typeface="Georgia" pitchFamily="18" charset="0"/>
              </a:rPr>
              <a:t>Wavewin</a:t>
            </a:r>
            <a:r>
              <a:rPr lang="en-US" sz="2800" b="1" i="1" smtClean="0">
                <a:latin typeface="Georgia" pitchFamily="18" charset="0"/>
              </a:rPr>
              <a:t> Sniffer </a:t>
            </a:r>
            <a:r>
              <a:rPr lang="en-US" sz="2800" b="1" i="1" dirty="0" smtClean="0">
                <a:latin typeface="Georgia" pitchFamily="18" charset="0"/>
              </a:rPr>
              <a:t>has 6 different trigger settings: </a:t>
            </a:r>
          </a:p>
          <a:p>
            <a:pPr algn="ctr"/>
            <a:endParaRPr lang="en-US" sz="2800" b="1" i="1" dirty="0" smtClean="0">
              <a:latin typeface="Georgia" pitchFamily="18" charset="0"/>
            </a:endParaRPr>
          </a:p>
          <a:p>
            <a:pPr algn="ctr"/>
            <a:r>
              <a:rPr lang="en-US" sz="2800" b="1" i="1" dirty="0" smtClean="0">
                <a:latin typeface="Georgia" pitchFamily="18" charset="0"/>
              </a:rPr>
              <a:t>Trigger Level, </a:t>
            </a:r>
          </a:p>
          <a:p>
            <a:pPr algn="ctr"/>
            <a:r>
              <a:rPr lang="en-US" sz="2800" b="1" i="1" dirty="0" smtClean="0">
                <a:latin typeface="Georgia" pitchFamily="18" charset="0"/>
              </a:rPr>
              <a:t>Duration, </a:t>
            </a:r>
          </a:p>
          <a:p>
            <a:pPr algn="ctr"/>
            <a:r>
              <a:rPr lang="en-US" sz="2800" b="1" i="1" dirty="0" smtClean="0">
                <a:latin typeface="Georgia" pitchFamily="18" charset="0"/>
              </a:rPr>
              <a:t>Upper Hysteresis, </a:t>
            </a:r>
          </a:p>
          <a:p>
            <a:pPr algn="ctr"/>
            <a:r>
              <a:rPr lang="en-US" sz="2800" b="1" i="1" dirty="0" smtClean="0">
                <a:latin typeface="Georgia" pitchFamily="18" charset="0"/>
              </a:rPr>
              <a:t>Lower Hysteresis, </a:t>
            </a:r>
          </a:p>
          <a:p>
            <a:pPr algn="ctr"/>
            <a:r>
              <a:rPr lang="en-US" sz="2800" b="1" i="1" dirty="0" smtClean="0">
                <a:latin typeface="Georgia" pitchFamily="18" charset="0"/>
              </a:rPr>
              <a:t>Absolute, </a:t>
            </a:r>
          </a:p>
          <a:p>
            <a:pPr algn="ctr"/>
            <a:r>
              <a:rPr lang="en-US" sz="2800" b="1" i="1" dirty="0" smtClean="0">
                <a:latin typeface="Georgia" pitchFamily="18" charset="0"/>
              </a:rPr>
              <a:t>Operator:</a:t>
            </a:r>
            <a:endParaRPr lang="en-US" sz="2800" i="1" dirty="0" smtClean="0">
              <a:latin typeface="Georgia" pitchFamily="18" charset="0"/>
            </a:endParaRPr>
          </a:p>
          <a:p>
            <a:pPr algn="ctr"/>
            <a:r>
              <a:rPr lang="en-US" sz="2800" b="1" i="1" dirty="0" smtClean="0">
                <a:latin typeface="Georgia" pitchFamily="18" charset="0"/>
              </a:rPr>
              <a:t>greater than (&gt;), less than (&lt;), equal to (=), </a:t>
            </a:r>
          </a:p>
          <a:p>
            <a:pPr algn="ctr"/>
            <a:r>
              <a:rPr lang="en-US" sz="2800" b="1" i="1" dirty="0" smtClean="0">
                <a:latin typeface="Georgia" pitchFamily="18" charset="0"/>
              </a:rPr>
              <a:t>not equal to (&lt;&gt;).</a:t>
            </a:r>
            <a:r>
              <a:rPr lang="en-US" sz="2800" dirty="0" smtClean="0"/>
              <a:t> </a:t>
            </a:r>
            <a:endParaRPr lang="en-US" sz="28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457200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Triggering</a:t>
            </a:r>
            <a:b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</a:br>
            <a:endParaRPr lang="en-US" sz="2800" b="1" i="1" dirty="0">
              <a:latin typeface="Georgia" pitchFamily="18" charset="0"/>
            </a:endParaRPr>
          </a:p>
        </p:txBody>
      </p:sp>
      <p:pic>
        <p:nvPicPr>
          <p:cNvPr id="4" name="Picture 431" descr="trigger lev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524000"/>
            <a:ext cx="5410200" cy="265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Group 100"/>
          <p:cNvGraphicFramePr>
            <a:graphicFrameLocks noGrp="1"/>
          </p:cNvGraphicFramePr>
          <p:nvPr/>
        </p:nvGraphicFramePr>
        <p:xfrm>
          <a:off x="1905000" y="4572000"/>
          <a:ext cx="4762500" cy="1372872"/>
        </p:xfrm>
        <a:graphic>
          <a:graphicData uri="http://schemas.openxmlformats.org/drawingml/2006/table">
            <a:tbl>
              <a:tblPr/>
              <a:tblGrid>
                <a:gridCol w="1143000"/>
                <a:gridCol w="1828800"/>
                <a:gridCol w="1790700"/>
              </a:tblGrid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Logic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Trigger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8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Reset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=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Region 2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Region 1 or Region 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&lt;&gt;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Region 1 or Region 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Region 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&gt;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Region 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Region 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&lt;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Region 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Region 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13508</TotalTime>
  <Words>253</Words>
  <Application>Microsoft Office PowerPoint</Application>
  <PresentationFormat>On-screen Show (4:3)</PresentationFormat>
  <Paragraphs>56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Wavewin Sniffer 24</dc:title>
  <dc:creator>John</dc:creator>
  <cp:lastModifiedBy>George</cp:lastModifiedBy>
  <cp:revision>652</cp:revision>
  <dcterms:created xsi:type="dcterms:W3CDTF">2011-02-24T13:37:56Z</dcterms:created>
  <dcterms:modified xsi:type="dcterms:W3CDTF">2012-05-25T01:04:22Z</dcterms:modified>
</cp:coreProperties>
</file>